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3" roundtripDataSignature="AMtx7mjLLrsAt0r35X0Pu6Ikiz25HENA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customschemas.google.com/relationships/presentationmetadata" Target="meta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0"/>
          <p:cNvSpPr txBox="1"/>
          <p:nvPr>
            <p:ph type="ctrTitle"/>
          </p:nvPr>
        </p:nvSpPr>
        <p:spPr>
          <a:xfrm>
            <a:off x="1524000" y="1033272"/>
            <a:ext cx="9144000" cy="247802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wentieth Century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0"/>
          <p:cNvSpPr txBox="1"/>
          <p:nvPr>
            <p:ph idx="1" type="subTitle"/>
          </p:nvPr>
        </p:nvSpPr>
        <p:spPr>
          <a:xfrm>
            <a:off x="1524000" y="3822192"/>
            <a:ext cx="9144000" cy="14356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cap="none">
                <a:solidFill>
                  <a:schemeClr val="dk1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10"/>
          <p:cNvSpPr txBox="1"/>
          <p:nvPr>
            <p:ph idx="10" type="dt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0"/>
          <p:cNvSpPr txBox="1"/>
          <p:nvPr>
            <p:ph idx="11" type="ftr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0"/>
          <p:cNvSpPr txBox="1"/>
          <p:nvPr>
            <p:ph idx="12" type="sldNum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/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" type="body"/>
          </p:nvPr>
        </p:nvSpPr>
        <p:spPr>
          <a:xfrm rot="5400000">
            <a:off x="4512564" y="-1028700"/>
            <a:ext cx="3959352" cy="10241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0" type="dt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9"/>
          <p:cNvSpPr txBox="1"/>
          <p:nvPr>
            <p:ph idx="11" type="ftr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9"/>
          <p:cNvSpPr txBox="1"/>
          <p:nvPr>
            <p:ph idx="12" type="sldNum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type="title"/>
          </p:nvPr>
        </p:nvSpPr>
        <p:spPr>
          <a:xfrm rot="5400000">
            <a:off x="7614700" y="1949099"/>
            <a:ext cx="4849301" cy="2628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" type="body"/>
          </p:nvPr>
        </p:nvSpPr>
        <p:spPr>
          <a:xfrm rot="5400000">
            <a:off x="2286217" y="-598082"/>
            <a:ext cx="4849300" cy="77232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0" type="dt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0"/>
          <p:cNvSpPr txBox="1"/>
          <p:nvPr>
            <p:ph idx="11" type="ftr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0"/>
          <p:cNvSpPr txBox="1"/>
          <p:nvPr>
            <p:ph idx="12" type="sldNum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1"/>
          <p:cNvSpPr txBox="1"/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1"/>
          <p:cNvSpPr txBox="1"/>
          <p:nvPr>
            <p:ph idx="1" type="body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11"/>
          <p:cNvSpPr txBox="1"/>
          <p:nvPr>
            <p:ph idx="10" type="dt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1"/>
          <p:cNvSpPr txBox="1"/>
          <p:nvPr>
            <p:ph idx="11" type="ftr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1"/>
          <p:cNvSpPr txBox="1"/>
          <p:nvPr>
            <p:ph idx="12" type="sldNum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2"/>
          <p:cNvSpPr txBox="1"/>
          <p:nvPr>
            <p:ph type="title"/>
          </p:nvPr>
        </p:nvSpPr>
        <p:spPr>
          <a:xfrm>
            <a:off x="1371600" y="1709738"/>
            <a:ext cx="996696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wentieth Century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2"/>
          <p:cNvSpPr txBox="1"/>
          <p:nvPr>
            <p:ph idx="1" type="body"/>
          </p:nvPr>
        </p:nvSpPr>
        <p:spPr>
          <a:xfrm>
            <a:off x="1371600" y="4974336"/>
            <a:ext cx="9966961" cy="11155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cap="none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12"/>
          <p:cNvSpPr txBox="1"/>
          <p:nvPr>
            <p:ph idx="10" type="dt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2"/>
          <p:cNvSpPr txBox="1"/>
          <p:nvPr>
            <p:ph idx="11" type="ftr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2"/>
          <p:cNvSpPr txBox="1"/>
          <p:nvPr>
            <p:ph idx="12" type="sldNum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3"/>
          <p:cNvSpPr txBox="1"/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1" type="body"/>
          </p:nvPr>
        </p:nvSpPr>
        <p:spPr>
          <a:xfrm>
            <a:off x="1371600" y="2112264"/>
            <a:ext cx="4846320" cy="3959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13"/>
          <p:cNvSpPr txBox="1"/>
          <p:nvPr>
            <p:ph idx="2" type="body"/>
          </p:nvPr>
        </p:nvSpPr>
        <p:spPr>
          <a:xfrm>
            <a:off x="6766560" y="2112265"/>
            <a:ext cx="4846320" cy="39593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13"/>
          <p:cNvSpPr txBox="1"/>
          <p:nvPr>
            <p:ph idx="10" type="dt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3"/>
          <p:cNvSpPr txBox="1"/>
          <p:nvPr>
            <p:ph idx="11" type="ftr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3"/>
          <p:cNvSpPr txBox="1"/>
          <p:nvPr>
            <p:ph idx="12" type="sldNum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4"/>
          <p:cNvSpPr txBox="1"/>
          <p:nvPr>
            <p:ph idx="1" type="body"/>
          </p:nvPr>
        </p:nvSpPr>
        <p:spPr>
          <a:xfrm>
            <a:off x="1371600" y="2112264"/>
            <a:ext cx="4841076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0" name="Google Shape;40;p14"/>
          <p:cNvSpPr txBox="1"/>
          <p:nvPr>
            <p:ph idx="2" type="body"/>
          </p:nvPr>
        </p:nvSpPr>
        <p:spPr>
          <a:xfrm>
            <a:off x="1371600" y="3018472"/>
            <a:ext cx="4841076" cy="31048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4"/>
          <p:cNvSpPr txBox="1"/>
          <p:nvPr>
            <p:ph idx="3" type="body"/>
          </p:nvPr>
        </p:nvSpPr>
        <p:spPr>
          <a:xfrm>
            <a:off x="6766560" y="2112264"/>
            <a:ext cx="484632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14"/>
          <p:cNvSpPr txBox="1"/>
          <p:nvPr>
            <p:ph idx="4" type="body"/>
          </p:nvPr>
        </p:nvSpPr>
        <p:spPr>
          <a:xfrm>
            <a:off x="6766560" y="3018471"/>
            <a:ext cx="4841076" cy="31048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14"/>
          <p:cNvSpPr txBox="1"/>
          <p:nvPr>
            <p:ph idx="10" type="dt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4"/>
          <p:cNvSpPr txBox="1"/>
          <p:nvPr>
            <p:ph idx="11" type="ftr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4"/>
          <p:cNvSpPr txBox="1"/>
          <p:nvPr>
            <p:ph idx="12" type="sldNum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46" name="Google Shape;46;p14"/>
          <p:cNvSpPr txBox="1"/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5"/>
          <p:cNvSpPr txBox="1"/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5"/>
          <p:cNvSpPr txBox="1"/>
          <p:nvPr>
            <p:ph idx="10" type="dt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5"/>
          <p:cNvSpPr txBox="1"/>
          <p:nvPr>
            <p:ph idx="11" type="ftr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5"/>
          <p:cNvSpPr txBox="1"/>
          <p:nvPr>
            <p:ph idx="12" type="sldNum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6"/>
          <p:cNvSpPr txBox="1"/>
          <p:nvPr>
            <p:ph idx="10" type="dt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6"/>
          <p:cNvSpPr txBox="1"/>
          <p:nvPr>
            <p:ph idx="11" type="ftr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6"/>
          <p:cNvSpPr txBox="1"/>
          <p:nvPr>
            <p:ph idx="12" type="sldNum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7"/>
          <p:cNvSpPr txBox="1"/>
          <p:nvPr>
            <p:ph type="title"/>
          </p:nvPr>
        </p:nvSpPr>
        <p:spPr>
          <a:xfrm>
            <a:off x="1371600" y="987425"/>
            <a:ext cx="3932237" cy="189451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7"/>
          <p:cNvSpPr txBox="1"/>
          <p:nvPr>
            <p:ph idx="1" type="body"/>
          </p:nvPr>
        </p:nvSpPr>
        <p:spPr>
          <a:xfrm>
            <a:off x="5650992" y="987425"/>
            <a:ext cx="5687568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55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indent="-355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17"/>
          <p:cNvSpPr txBox="1"/>
          <p:nvPr>
            <p:ph idx="2" type="body"/>
          </p:nvPr>
        </p:nvSpPr>
        <p:spPr>
          <a:xfrm>
            <a:off x="1371600" y="3058510"/>
            <a:ext cx="3932237" cy="28025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17"/>
          <p:cNvSpPr txBox="1"/>
          <p:nvPr>
            <p:ph idx="10" type="dt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7"/>
          <p:cNvSpPr txBox="1"/>
          <p:nvPr>
            <p:ph idx="11" type="ftr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7"/>
          <p:cNvSpPr txBox="1"/>
          <p:nvPr>
            <p:ph idx="12" type="sldNum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8"/>
          <p:cNvSpPr txBox="1"/>
          <p:nvPr>
            <p:ph type="title"/>
          </p:nvPr>
        </p:nvSpPr>
        <p:spPr>
          <a:xfrm>
            <a:off x="1371600" y="987552"/>
            <a:ext cx="3932237" cy="189280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8"/>
          <p:cNvSpPr/>
          <p:nvPr>
            <p:ph idx="2" type="pic"/>
          </p:nvPr>
        </p:nvSpPr>
        <p:spPr>
          <a:xfrm>
            <a:off x="5505319" y="987425"/>
            <a:ext cx="5833242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66" name="Google Shape;66;p18"/>
          <p:cNvSpPr txBox="1"/>
          <p:nvPr>
            <p:ph idx="1" type="body"/>
          </p:nvPr>
        </p:nvSpPr>
        <p:spPr>
          <a:xfrm>
            <a:off x="1371600" y="3033286"/>
            <a:ext cx="3932237" cy="28357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7" name="Google Shape;67;p18"/>
          <p:cNvSpPr txBox="1"/>
          <p:nvPr>
            <p:ph idx="10" type="dt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8"/>
          <p:cNvSpPr txBox="1"/>
          <p:nvPr>
            <p:ph idx="11" type="ftr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8"/>
          <p:cNvSpPr txBox="1"/>
          <p:nvPr>
            <p:ph idx="12" type="sldNum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/>
          <p:nvPr/>
        </p:nvSpPr>
        <p:spPr>
          <a:xfrm flipH="1" rot="10800000">
            <a:off x="0" y="6401226"/>
            <a:ext cx="12192000" cy="456773"/>
          </a:xfrm>
          <a:prstGeom prst="rect">
            <a:avLst/>
          </a:prstGeom>
          <a:gradFill>
            <a:gsLst>
              <a:gs pos="0">
                <a:srgbClr val="FE4A00">
                  <a:alpha val="27843"/>
                </a:srgbClr>
              </a:gs>
              <a:gs pos="14000">
                <a:srgbClr val="FE4A00">
                  <a:alpha val="27843"/>
                </a:srgbClr>
              </a:gs>
              <a:gs pos="100000">
                <a:srgbClr val="DA002F">
                  <a:alpha val="84705"/>
                </a:srgbClr>
              </a:gs>
            </a:gsLst>
            <a:lin ang="6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7" name="Google Shape;7;p9"/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0">
                <a:srgbClr val="D85FD4">
                  <a:alpha val="54901"/>
                </a:srgbClr>
              </a:gs>
              <a:gs pos="9000">
                <a:srgbClr val="D85FD4">
                  <a:alpha val="54901"/>
                </a:srgbClr>
              </a:gs>
              <a:gs pos="99000">
                <a:schemeClr val="accent2"/>
              </a:gs>
              <a:gs pos="100000">
                <a:schemeClr val="accent2"/>
              </a:gs>
            </a:gsLst>
            <a:lin ang="14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" name="Google Shape;8;p9"/>
          <p:cNvSpPr txBox="1"/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  <a:defRPr b="1" i="0" sz="36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" name="Google Shape;9;p9"/>
          <p:cNvSpPr txBox="1"/>
          <p:nvPr>
            <p:ph idx="1" type="body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810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810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3556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3429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3429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10" name="Google Shape;10;p9"/>
          <p:cNvSpPr txBox="1"/>
          <p:nvPr>
            <p:ph idx="10" type="dt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11" name="Google Shape;11;p9"/>
          <p:cNvSpPr txBox="1"/>
          <p:nvPr>
            <p:ph idx="11" type="ftr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9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12" name="Google Shape;12;p9"/>
          <p:cNvSpPr txBox="1"/>
          <p:nvPr>
            <p:ph idx="12" type="sldNum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 sz="8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9.png"/><Relationship Id="rId6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87" name="Google Shape;87;p1"/>
          <p:cNvPicPr preferRelativeResize="0"/>
          <p:nvPr/>
        </p:nvPicPr>
        <p:blipFill rotWithShape="1">
          <a:blip r:embed="rId3">
            <a:alphaModFix/>
          </a:blip>
          <a:srcRect b="22262" l="0" r="0" t="22922"/>
          <a:stretch/>
        </p:blipFill>
        <p:spPr>
          <a:xfrm>
            <a:off x="-2" y="10"/>
            <a:ext cx="12192002" cy="4461036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"/>
          <p:cNvSpPr/>
          <p:nvPr/>
        </p:nvSpPr>
        <p:spPr>
          <a:xfrm flipH="1" rot="10800000">
            <a:off x="0" y="4460827"/>
            <a:ext cx="12192003" cy="2397392"/>
          </a:xfrm>
          <a:prstGeom prst="rect">
            <a:avLst/>
          </a:prstGeom>
          <a:gradFill>
            <a:gsLst>
              <a:gs pos="0">
                <a:schemeClr val="accent6"/>
              </a:gs>
              <a:gs pos="8000">
                <a:schemeClr val="accent6"/>
              </a:gs>
              <a:gs pos="86000">
                <a:schemeClr val="accent5"/>
              </a:gs>
              <a:gs pos="100000">
                <a:schemeClr val="accent5"/>
              </a:gs>
            </a:gsLst>
            <a:lin ang="4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9" name="Google Shape;89;p1"/>
          <p:cNvSpPr/>
          <p:nvPr/>
        </p:nvSpPr>
        <p:spPr>
          <a:xfrm flipH="1" rot="10800000">
            <a:off x="4038600" y="4463553"/>
            <a:ext cx="8153401" cy="2394447"/>
          </a:xfrm>
          <a:prstGeom prst="rect">
            <a:avLst/>
          </a:prstGeom>
          <a:gradFill>
            <a:gsLst>
              <a:gs pos="0">
                <a:srgbClr val="FF4F74">
                  <a:alpha val="0"/>
                </a:srgbClr>
              </a:gs>
              <a:gs pos="99000">
                <a:srgbClr val="92248E">
                  <a:alpha val="80784"/>
                </a:srgbClr>
              </a:gs>
              <a:gs pos="100000">
                <a:srgbClr val="92248E">
                  <a:alpha val="80784"/>
                </a:srgbClr>
              </a:gs>
            </a:gsLst>
            <a:lin ang="17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0" name="Google Shape;90;p1"/>
          <p:cNvSpPr/>
          <p:nvPr/>
        </p:nvSpPr>
        <p:spPr>
          <a:xfrm rot="-6765946">
            <a:off x="2944145" y="2710934"/>
            <a:ext cx="3118759" cy="4639931"/>
          </a:xfrm>
          <a:custGeom>
            <a:rect b="b" l="l" r="r" t="t"/>
            <a:pathLst>
              <a:path extrusionOk="0" h="4639931" w="3118759">
                <a:moveTo>
                  <a:pt x="3118759" y="79510"/>
                </a:moveTo>
                <a:lnTo>
                  <a:pt x="1204940" y="4639931"/>
                </a:lnTo>
                <a:lnTo>
                  <a:pt x="1103495" y="4578302"/>
                </a:lnTo>
                <a:cubicBezTo>
                  <a:pt x="437725" y="4128517"/>
                  <a:pt x="0" y="3366815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2675665" y="0"/>
                  <a:pt x="2844363" y="17509"/>
                  <a:pt x="3007294" y="50850"/>
                </a:cubicBezTo>
                <a:close/>
              </a:path>
            </a:pathLst>
          </a:custGeom>
          <a:gradFill>
            <a:gsLst>
              <a:gs pos="0">
                <a:srgbClr val="FF907A">
                  <a:alpha val="11764"/>
                </a:srgbClr>
              </a:gs>
              <a:gs pos="100000">
                <a:srgbClr val="FFBCAF">
                  <a:alpha val="20000"/>
                </a:srgbClr>
              </a:gs>
            </a:gsLst>
            <a:lin ang="11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1" name="Google Shape;91;p1"/>
          <p:cNvSpPr/>
          <p:nvPr/>
        </p:nvSpPr>
        <p:spPr>
          <a:xfrm flipH="1">
            <a:off x="4076701" y="4460827"/>
            <a:ext cx="8115300" cy="1945408"/>
          </a:xfrm>
          <a:prstGeom prst="rect">
            <a:avLst/>
          </a:prstGeom>
          <a:gradFill>
            <a:gsLst>
              <a:gs pos="0">
                <a:srgbClr val="FF907A">
                  <a:alpha val="15686"/>
                </a:srgbClr>
              </a:gs>
              <a:gs pos="62000">
                <a:srgbClr val="DA002F">
                  <a:alpha val="0"/>
                </a:srgbClr>
              </a:gs>
              <a:gs pos="100000">
                <a:srgbClr val="DA002F">
                  <a:alpha val="0"/>
                </a:srgbClr>
              </a:gs>
            </a:gsLst>
            <a:lin ang="20399999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2" name="Google Shape;92;p1"/>
          <p:cNvSpPr txBox="1"/>
          <p:nvPr>
            <p:ph type="ctrTitle"/>
          </p:nvPr>
        </p:nvSpPr>
        <p:spPr>
          <a:xfrm>
            <a:off x="366714" y="4427236"/>
            <a:ext cx="9436593" cy="117155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50"/>
              <a:buFont typeface="Twentieth Century"/>
              <a:buNone/>
            </a:pPr>
            <a:r>
              <a:rPr lang="de-DE" sz="365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DATA SCIENCE TRACK</a:t>
            </a:r>
            <a:endParaRPr/>
          </a:p>
        </p:txBody>
      </p:sp>
      <p:sp>
        <p:nvSpPr>
          <p:cNvPr id="93" name="Google Shape;93;p1"/>
          <p:cNvSpPr txBox="1"/>
          <p:nvPr>
            <p:ph idx="1" type="subTitle"/>
          </p:nvPr>
        </p:nvSpPr>
        <p:spPr>
          <a:xfrm>
            <a:off x="1371601" y="5970897"/>
            <a:ext cx="9448800" cy="4299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t/>
            </a:r>
            <a:endParaRPr sz="12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t/>
            </a:r>
            <a:endParaRPr sz="1200">
              <a:solidFill>
                <a:schemeClr val="lt1"/>
              </a:solidFill>
            </a:endParaRPr>
          </a:p>
        </p:txBody>
      </p:sp>
      <p:pic>
        <p:nvPicPr>
          <p:cNvPr id="94" name="Google Shape;94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17635" y="4725555"/>
            <a:ext cx="4307651" cy="1059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"/>
          <p:cNvPicPr preferRelativeResize="0"/>
          <p:nvPr/>
        </p:nvPicPr>
        <p:blipFill rotWithShape="1">
          <a:blip r:embed="rId5">
            <a:alphaModFix/>
          </a:blip>
          <a:srcRect b="0" l="0" r="1" t="2542"/>
          <a:stretch/>
        </p:blipFill>
        <p:spPr>
          <a:xfrm>
            <a:off x="5976293" y="53223"/>
            <a:ext cx="6215707" cy="182732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"/>
          <p:cNvSpPr txBox="1"/>
          <p:nvPr/>
        </p:nvSpPr>
        <p:spPr>
          <a:xfrm>
            <a:off x="348200" y="5666050"/>
            <a:ext cx="63912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600">
                <a:solidFill>
                  <a:schemeClr val="lt1"/>
                </a:solidFill>
              </a:rPr>
              <a:t>GROUP 14: </a:t>
            </a:r>
            <a:r>
              <a:rPr b="0" i="0" lang="de-DE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JINQ-CHING VUONG – JOHANNA PASSLICK – JULIUS PAULEIT – THEA ÖCKERFELT – VIKESH SUBRAMONIAM</a:t>
            </a:r>
            <a:endParaRPr sz="16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"/>
          <p:cNvSpPr txBox="1"/>
          <p:nvPr>
            <p:ph type="title"/>
          </p:nvPr>
        </p:nvSpPr>
        <p:spPr>
          <a:xfrm>
            <a:off x="1371600" y="795528"/>
            <a:ext cx="10241280" cy="10475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de-DE"/>
              <a:t>THE PROBLEM</a:t>
            </a:r>
            <a:endParaRPr/>
          </a:p>
        </p:txBody>
      </p:sp>
      <p:sp>
        <p:nvSpPr>
          <p:cNvPr id="102" name="Google Shape;102;p2"/>
          <p:cNvSpPr txBox="1"/>
          <p:nvPr>
            <p:ph idx="1" type="body"/>
          </p:nvPr>
        </p:nvSpPr>
        <p:spPr>
          <a:xfrm>
            <a:off x="1371600" y="2112264"/>
            <a:ext cx="9556044" cy="39593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lnSpcReduction="2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de-DE"/>
              <a:t>Human Society of United States Data and American Society for the Prevention of Cruelty to Animals:</a:t>
            </a:r>
            <a:endParaRPr/>
          </a:p>
          <a:p>
            <a:pPr indent="-24003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de-DE"/>
              <a:t>3 million cats and dogs euthanized in shelters each year</a:t>
            </a:r>
            <a:endParaRPr/>
          </a:p>
          <a:p>
            <a:pPr indent="-24003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de-DE"/>
              <a:t>approximately 3.2 million shelter animals are adopted each year </a:t>
            </a:r>
            <a:endParaRPr/>
          </a:p>
          <a:p>
            <a:pPr indent="-24003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de-DE"/>
              <a:t>40% of dog owners and 46% of cat owners learned about their pet through word of mouth</a:t>
            </a:r>
            <a:r>
              <a:rPr lang="de-DE"/>
              <a:t>* </a:t>
            </a:r>
            <a:endParaRPr/>
          </a:p>
          <a:p>
            <a:pPr indent="0" lvl="1" marL="457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b="1" lang="de-DE" sz="2600"/>
              <a:t>We use modern technology to connect an ownerless pet to a new loving home more effectively</a:t>
            </a:r>
            <a:endParaRPr sz="2600" cap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"/>
          <p:cNvSpPr txBox="1"/>
          <p:nvPr/>
        </p:nvSpPr>
        <p:spPr>
          <a:xfrm>
            <a:off x="1371600" y="6457800"/>
            <a:ext cx="254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Twentieth Century"/>
                <a:ea typeface="Twentieth Century"/>
                <a:cs typeface="Twentieth Century"/>
                <a:sym typeface="Twentieth Century"/>
              </a:rPr>
              <a:t>* </a:t>
            </a:r>
            <a:r>
              <a:rPr lang="de-DE">
                <a:latin typeface="Twentieth Century"/>
                <a:ea typeface="Twentieth Century"/>
                <a:cs typeface="Twentieth Century"/>
                <a:sym typeface="Twentieth Century"/>
              </a:rPr>
              <a:t>www.americanpetproducts.org</a:t>
            </a: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/>
          <p:cNvSpPr txBox="1"/>
          <p:nvPr>
            <p:ph type="title"/>
          </p:nvPr>
        </p:nvSpPr>
        <p:spPr>
          <a:xfrm>
            <a:off x="1371600" y="795528"/>
            <a:ext cx="10241280" cy="92038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de-DE"/>
              <a:t>MENTAL HEALTH </a:t>
            </a:r>
            <a:endParaRPr/>
          </a:p>
        </p:txBody>
      </p:sp>
      <p:sp>
        <p:nvSpPr>
          <p:cNvPr id="109" name="Google Shape;109;p3"/>
          <p:cNvSpPr txBox="1"/>
          <p:nvPr>
            <p:ph idx="1" type="body"/>
          </p:nvPr>
        </p:nvSpPr>
        <p:spPr>
          <a:xfrm>
            <a:off x="1371600" y="1840089"/>
            <a:ext cx="10241280" cy="42315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de-DE" sz="1800"/>
              <a:t>Amid this Covid-19 and lockdown times, living alone during this uncertain times for a prolonged period brings up emotions like: 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500"/>
              <a:buNone/>
            </a:pPr>
            <a:r>
              <a:rPr lang="de-DE" sz="11500"/>
              <a:t>🥱      😐      🥺  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de-DE"/>
              <a:t>   boredom      	              depression                                 loneliness  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5" name="Google Shape;115;p4"/>
          <p:cNvSpPr txBox="1"/>
          <p:nvPr>
            <p:ph type="title"/>
          </p:nvPr>
        </p:nvSpPr>
        <p:spPr>
          <a:xfrm>
            <a:off x="1066800" y="914400"/>
            <a:ext cx="5148943" cy="17053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de-DE"/>
              <a:t>HAPPINESS</a:t>
            </a:r>
            <a:endParaRPr/>
          </a:p>
        </p:txBody>
      </p:sp>
      <p:sp>
        <p:nvSpPr>
          <p:cNvPr id="116" name="Google Shape;116;p4"/>
          <p:cNvSpPr txBox="1"/>
          <p:nvPr>
            <p:ph idx="1" type="body"/>
          </p:nvPr>
        </p:nvSpPr>
        <p:spPr>
          <a:xfrm>
            <a:off x="1066800" y="1749778"/>
            <a:ext cx="5029201" cy="377541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de-DE" sz="1600"/>
              <a:t>Scientific Research proves that:</a:t>
            </a:r>
            <a:br>
              <a:rPr lang="de-DE" sz="1600"/>
            </a:br>
            <a:r>
              <a:rPr lang="de-DE" sz="1600"/>
              <a:t>→ Playing with a dog or cat can elevate levels of serotonin and dopamine.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de-DE" sz="1600"/>
              <a:t>To bring happiness to both animals and humans, we as a team created PetMatch.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de-DE" sz="1600"/>
              <a:t>Basically we created a platform to match pets of their choice with the users/customers who are ready to adopt one.</a:t>
            </a:r>
            <a:endParaRPr/>
          </a:p>
          <a:p>
            <a:pPr indent="-127000" lvl="0" marL="228600" rtl="0" algn="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 sz="1600"/>
          </a:p>
        </p:txBody>
      </p:sp>
      <p:pic>
        <p:nvPicPr>
          <p:cNvPr descr="Ein Bild, das Text enthält.&#10;&#10;Automatisch generierte Beschreibung" id="117" name="Google Shape;11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55971" y="1028700"/>
            <a:ext cx="5109651" cy="4496493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 flipH="1">
            <a:off x="-5" y="6400800"/>
            <a:ext cx="12191999" cy="457198"/>
          </a:xfrm>
          <a:prstGeom prst="rect">
            <a:avLst/>
          </a:prstGeom>
          <a:gradFill>
            <a:gsLst>
              <a:gs pos="0">
                <a:srgbClr val="DA002F">
                  <a:alpha val="80000"/>
                </a:srgbClr>
              </a:gs>
              <a:gs pos="100000">
                <a:srgbClr val="FF411B"/>
              </a:gs>
            </a:gsLst>
            <a:lin ang="8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9" name="Google Shape;119;p4"/>
          <p:cNvSpPr/>
          <p:nvPr/>
        </p:nvSpPr>
        <p:spPr>
          <a:xfrm flipH="1">
            <a:off x="4038600" y="6400800"/>
            <a:ext cx="8153396" cy="457200"/>
          </a:xfrm>
          <a:prstGeom prst="rect">
            <a:avLst/>
          </a:prstGeom>
          <a:gradFill>
            <a:gsLst>
              <a:gs pos="0">
                <a:srgbClr val="FF907A">
                  <a:alpha val="60784"/>
                </a:srgbClr>
              </a:gs>
              <a:gs pos="99000">
                <a:srgbClr val="92248E">
                  <a:alpha val="76862"/>
                </a:srgbClr>
              </a:gs>
              <a:gs pos="100000">
                <a:srgbClr val="92248E">
                  <a:alpha val="76862"/>
                </a:srgbClr>
              </a:gs>
            </a:gsLst>
            <a:lin ang="2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"/>
          <p:cNvSpPr/>
          <p:nvPr/>
        </p:nvSpPr>
        <p:spPr>
          <a:xfrm flipH="1" rot="10800000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rgbClr val="FE4A00">
                  <a:alpha val="27843"/>
                </a:srgbClr>
              </a:gs>
              <a:gs pos="14000">
                <a:srgbClr val="FE4A00">
                  <a:alpha val="27843"/>
                </a:srgbClr>
              </a:gs>
              <a:gs pos="100000">
                <a:srgbClr val="DA002F">
                  <a:alpha val="84705"/>
                </a:srgbClr>
              </a:gs>
            </a:gsLst>
            <a:lin ang="6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25" name="Google Shape;125;p5"/>
          <p:cNvSpPr/>
          <p:nvPr/>
        </p:nvSpPr>
        <p:spPr>
          <a:xfrm flipH="1">
            <a:off x="4038599" y="6400799"/>
            <a:ext cx="8153398" cy="456772"/>
          </a:xfrm>
          <a:prstGeom prst="rect">
            <a:avLst/>
          </a:prstGeom>
          <a:gradFill>
            <a:gsLst>
              <a:gs pos="0">
                <a:srgbClr val="D85FD4">
                  <a:alpha val="54901"/>
                </a:srgbClr>
              </a:gs>
              <a:gs pos="9000">
                <a:srgbClr val="D85FD4">
                  <a:alpha val="54901"/>
                </a:srgbClr>
              </a:gs>
              <a:gs pos="99000">
                <a:schemeClr val="accent2"/>
              </a:gs>
              <a:gs pos="100000">
                <a:schemeClr val="accent2"/>
              </a:gs>
            </a:gsLst>
            <a:lin ang="14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26" name="Google Shape;126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27" name="Google Shape;127;p5"/>
          <p:cNvSpPr/>
          <p:nvPr/>
        </p:nvSpPr>
        <p:spPr>
          <a:xfrm flipH="1" rot="5400000">
            <a:off x="-1409318" y="1410082"/>
            <a:ext cx="6858000" cy="4037835"/>
          </a:xfrm>
          <a:prstGeom prst="rect">
            <a:avLst/>
          </a:prstGeom>
          <a:gradFill>
            <a:gsLst>
              <a:gs pos="0">
                <a:schemeClr val="accent6"/>
              </a:gs>
              <a:gs pos="8000">
                <a:schemeClr val="accent6"/>
              </a:gs>
              <a:gs pos="100000">
                <a:srgbClr val="DA002F">
                  <a:alpha val="88627"/>
                </a:srgbClr>
              </a:gs>
            </a:gsLst>
            <a:lin ang="3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28" name="Google Shape;128;p5"/>
          <p:cNvSpPr/>
          <p:nvPr/>
        </p:nvSpPr>
        <p:spPr>
          <a:xfrm flipH="1" rot="5400000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rgbClr val="FF4F74">
                  <a:alpha val="0"/>
                </a:srgbClr>
              </a:gs>
              <a:gs pos="99000">
                <a:srgbClr val="92248E">
                  <a:alpha val="91764"/>
                </a:srgbClr>
              </a:gs>
              <a:gs pos="100000">
                <a:srgbClr val="92248E">
                  <a:alpha val="91764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29" name="Google Shape;129;p5"/>
          <p:cNvSpPr/>
          <p:nvPr/>
        </p:nvSpPr>
        <p:spPr>
          <a:xfrm flipH="1" rot="5400000">
            <a:off x="759574" y="3578975"/>
            <a:ext cx="2502407" cy="4055644"/>
          </a:xfrm>
          <a:prstGeom prst="rect">
            <a:avLst/>
          </a:prstGeom>
          <a:gradFill>
            <a:gsLst>
              <a:gs pos="0">
                <a:srgbClr val="DA002F">
                  <a:alpha val="27843"/>
                </a:srgbClr>
              </a:gs>
              <a:gs pos="2000">
                <a:srgbClr val="DA002F">
                  <a:alpha val="27843"/>
                </a:srgbClr>
              </a:gs>
              <a:gs pos="100000">
                <a:srgbClr val="FE4A00">
                  <a:alpha val="0"/>
                </a:srgbClr>
              </a:gs>
            </a:gsLst>
            <a:lin ang="7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30" name="Google Shape;130;p5"/>
          <p:cNvSpPr/>
          <p:nvPr/>
        </p:nvSpPr>
        <p:spPr>
          <a:xfrm rot="6097846">
            <a:off x="-747355" y="1201312"/>
            <a:ext cx="4808302" cy="4088666"/>
          </a:xfrm>
          <a:custGeom>
            <a:rect b="b" l="l" r="r" t="t"/>
            <a:pathLst>
              <a:path extrusionOk="0" h="4088666" w="4808302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0">
                <a:srgbClr val="FFD9CB">
                  <a:alpha val="1960"/>
                </a:srgbClr>
              </a:gs>
              <a:gs pos="13000">
                <a:srgbClr val="FFD9CB">
                  <a:alpha val="1960"/>
                </a:srgbClr>
              </a:gs>
              <a:gs pos="100000">
                <a:srgbClr val="FF907A">
                  <a:alpha val="28627"/>
                </a:srgbClr>
              </a:gs>
            </a:gsLst>
            <a:lin ang="16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31" name="Google Shape;131;p5"/>
          <p:cNvSpPr txBox="1"/>
          <p:nvPr>
            <p:ph type="title"/>
          </p:nvPr>
        </p:nvSpPr>
        <p:spPr>
          <a:xfrm>
            <a:off x="474243" y="681317"/>
            <a:ext cx="3236613" cy="340618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de-DE" sz="3200">
                <a:solidFill>
                  <a:schemeClr val="lt1"/>
                </a:solidFill>
              </a:rPr>
              <a:t>OUR SOLUTION </a:t>
            </a:r>
            <a:endParaRPr/>
          </a:p>
        </p:txBody>
      </p:sp>
      <p:pic>
        <p:nvPicPr>
          <p:cNvPr descr="Ein Bild, das Text, Hund enthält.&#10;&#10;Automatisch generierte Beschreibung" id="132" name="Google Shape;132;p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18912" y="457200"/>
            <a:ext cx="4055644" cy="61449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"/>
          <p:cNvSpPr txBox="1"/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de-DE"/>
              <a:t>THE CODE</a:t>
            </a:r>
            <a:endParaRPr/>
          </a:p>
        </p:txBody>
      </p:sp>
      <p:grpSp>
        <p:nvGrpSpPr>
          <p:cNvPr id="138" name="Google Shape;138;p6"/>
          <p:cNvGrpSpPr/>
          <p:nvPr/>
        </p:nvGrpSpPr>
        <p:grpSpPr>
          <a:xfrm>
            <a:off x="1500460" y="2183567"/>
            <a:ext cx="9983875" cy="3956629"/>
            <a:chOff x="128543" y="1298"/>
            <a:chExt cx="9983875" cy="3956629"/>
          </a:xfrm>
        </p:grpSpPr>
        <p:sp>
          <p:nvSpPr>
            <p:cNvPr id="139" name="Google Shape;139;p6"/>
            <p:cNvSpPr/>
            <p:nvPr/>
          </p:nvSpPr>
          <p:spPr>
            <a:xfrm rot="5400000">
              <a:off x="589892" y="1437129"/>
              <a:ext cx="1389650" cy="2312347"/>
            </a:xfrm>
            <a:prstGeom prst="corner">
              <a:avLst>
                <a:gd fmla="val 16120" name="adj1"/>
                <a:gd fmla="val 16110" name="adj2"/>
              </a:avLst>
            </a:prstGeom>
            <a:solidFill>
              <a:srgbClr val="FE8F78">
                <a:alpha val="89803"/>
              </a:srgbClr>
            </a:solidFill>
            <a:ln cap="flat" cmpd="sng" w="12700">
              <a:solidFill>
                <a:srgbClr val="FE8F78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357925" y="2128023"/>
              <a:ext cx="2087600" cy="18299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6"/>
            <p:cNvSpPr txBox="1"/>
            <p:nvPr/>
          </p:nvSpPr>
          <p:spPr>
            <a:xfrm>
              <a:off x="357925" y="2128023"/>
              <a:ext cx="2087600" cy="18299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37150" lIns="137150" spcFirstLastPara="1" rIns="137150" wrap="square" tIns="1371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Twentieth Century"/>
                <a:buNone/>
              </a:pPr>
              <a:r>
                <a:rPr b="1" lang="de-DE" sz="18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Input User</a:t>
              </a:r>
              <a:endParaRPr b="1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90000"/>
                </a:lnSpc>
                <a:spcBef>
                  <a:spcPts val="63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Twentieth Century"/>
                <a:buNone/>
              </a:pPr>
              <a:r>
                <a:rPr b="0" i="0" lang="de-DE" sz="1400" u="none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Application asks user different questions regarding the desired animal and saves the user input in an array</a:t>
              </a:r>
              <a:endParaRPr sz="18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42" name="Google Shape;142;p6"/>
            <p:cNvSpPr/>
            <p:nvPr/>
          </p:nvSpPr>
          <p:spPr>
            <a:xfrm>
              <a:off x="2051639" y="1266891"/>
              <a:ext cx="393886" cy="393886"/>
            </a:xfrm>
            <a:prstGeom prst="triangle">
              <a:avLst>
                <a:gd fmla="val 100000" name="adj"/>
              </a:avLst>
            </a:prstGeom>
            <a:solidFill>
              <a:srgbClr val="FE8F78">
                <a:alpha val="83137"/>
              </a:srgbClr>
            </a:solidFill>
            <a:ln cap="flat" cmpd="sng" w="12700">
              <a:solidFill>
                <a:srgbClr val="FE8F78">
                  <a:alpha val="83137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6"/>
            <p:cNvSpPr/>
            <p:nvPr/>
          </p:nvSpPr>
          <p:spPr>
            <a:xfrm rot="5400000">
              <a:off x="3145523" y="804735"/>
              <a:ext cx="1389650" cy="2312347"/>
            </a:xfrm>
            <a:prstGeom prst="corner">
              <a:avLst>
                <a:gd fmla="val 16120" name="adj1"/>
                <a:gd fmla="val 16110" name="adj2"/>
              </a:avLst>
            </a:prstGeom>
            <a:solidFill>
              <a:srgbClr val="FE8F78">
                <a:alpha val="76862"/>
              </a:srgbClr>
            </a:solidFill>
            <a:ln cap="flat" cmpd="sng" w="12700">
              <a:solidFill>
                <a:srgbClr val="FE8F78">
                  <a:alpha val="76862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6"/>
            <p:cNvSpPr/>
            <p:nvPr/>
          </p:nvSpPr>
          <p:spPr>
            <a:xfrm>
              <a:off x="2913556" y="1495629"/>
              <a:ext cx="2087600" cy="18299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6"/>
            <p:cNvSpPr txBox="1"/>
            <p:nvPr/>
          </p:nvSpPr>
          <p:spPr>
            <a:xfrm>
              <a:off x="2913556" y="1495629"/>
              <a:ext cx="2087600" cy="18299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Twentieth Century"/>
                <a:buNone/>
              </a:pPr>
              <a:r>
                <a:rPr b="1" i="0" lang="de-DE" sz="1800" u="none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Clean Data Frame</a:t>
              </a:r>
              <a:endParaRPr/>
            </a:p>
            <a:p>
              <a:pPr indent="0" lvl="0" marL="0" marR="0" rtl="0" algn="l">
                <a:lnSpc>
                  <a:spcPct val="90000"/>
                </a:lnSpc>
                <a:spcBef>
                  <a:spcPts val="63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Twentieth Century"/>
                <a:buNone/>
              </a:pPr>
              <a:r>
                <a:rPr b="0" i="0" lang="de-DE" sz="1400" u="none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- We use an exemplatory data set of and turned it into a dataframe.</a:t>
              </a:r>
              <a:endParaRPr/>
            </a:p>
            <a:p>
              <a:pPr indent="0" lvl="0" marL="0" marR="0" rtl="0" algn="l">
                <a:lnSpc>
                  <a:spcPct val="90000"/>
                </a:lnSpc>
                <a:spcBef>
                  <a:spcPts val="49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Twentieth Century"/>
                <a:buNone/>
              </a:pPr>
              <a:r>
                <a:rPr b="0" i="0" lang="de-DE" sz="1400" u="none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- We then cleaned the data so it is usable for our purposes.</a:t>
              </a:r>
              <a:endParaRPr sz="14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46" name="Google Shape;146;p6"/>
            <p:cNvSpPr/>
            <p:nvPr/>
          </p:nvSpPr>
          <p:spPr>
            <a:xfrm>
              <a:off x="4607270" y="634498"/>
              <a:ext cx="393886" cy="393886"/>
            </a:xfrm>
            <a:prstGeom prst="triangle">
              <a:avLst>
                <a:gd fmla="val 100000" name="adj"/>
              </a:avLst>
            </a:prstGeom>
            <a:solidFill>
              <a:srgbClr val="FE8F78">
                <a:alpha val="69803"/>
              </a:srgbClr>
            </a:solidFill>
            <a:ln cap="flat" cmpd="sng" w="12700">
              <a:solidFill>
                <a:srgbClr val="FE8F78">
                  <a:alpha val="6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6"/>
            <p:cNvSpPr/>
            <p:nvPr/>
          </p:nvSpPr>
          <p:spPr>
            <a:xfrm rot="5400000">
              <a:off x="5701154" y="172342"/>
              <a:ext cx="1389650" cy="2312347"/>
            </a:xfrm>
            <a:prstGeom prst="corner">
              <a:avLst>
                <a:gd fmla="val 16120" name="adj1"/>
                <a:gd fmla="val 16110" name="adj2"/>
              </a:avLst>
            </a:prstGeom>
            <a:solidFill>
              <a:srgbClr val="FE8F78">
                <a:alpha val="63137"/>
              </a:srgbClr>
            </a:solidFill>
            <a:ln cap="flat" cmpd="sng" w="12700">
              <a:solidFill>
                <a:srgbClr val="FE8F78">
                  <a:alpha val="63137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6"/>
            <p:cNvSpPr/>
            <p:nvPr/>
          </p:nvSpPr>
          <p:spPr>
            <a:xfrm>
              <a:off x="5469187" y="863236"/>
              <a:ext cx="2087600" cy="18299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6"/>
            <p:cNvSpPr txBox="1"/>
            <p:nvPr/>
          </p:nvSpPr>
          <p:spPr>
            <a:xfrm>
              <a:off x="5469187" y="863236"/>
              <a:ext cx="2087600" cy="18299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0950" lIns="60950" spcFirstLastPara="1" rIns="60950" wrap="square" tIns="609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Twentieth Century"/>
                <a:buNone/>
              </a:pPr>
              <a:r>
                <a:rPr b="1" lang="de-DE" sz="1600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K-Nearest Neighbour</a:t>
              </a:r>
              <a:endParaRPr/>
            </a:p>
            <a:p>
              <a:pPr indent="0" lvl="0" marL="0" marR="0" rtl="0" algn="l">
                <a:lnSpc>
                  <a:spcPct val="90000"/>
                </a:lnSpc>
                <a:spcBef>
                  <a:spcPts val="56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Twentieth Century"/>
                <a:buNone/>
              </a:pPr>
              <a:r>
                <a:rPr b="0" i="0" lang="de-DE" sz="1400" u="none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- We compare the User input data with the cleaned dataframe.</a:t>
              </a:r>
              <a:endParaRPr/>
            </a:p>
            <a:p>
              <a:pPr indent="0" lvl="0" marL="0" marR="0" rtl="0" algn="l">
                <a:lnSpc>
                  <a:spcPct val="90000"/>
                </a:lnSpc>
                <a:spcBef>
                  <a:spcPts val="49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Twentieth Century"/>
                <a:buNone/>
              </a:pPr>
              <a:r>
                <a:rPr b="0" i="0" lang="de-DE" sz="1400" u="none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- We turned each animal attribute and the User input into int values and use the KNN-algorithm to calculate the closest match</a:t>
              </a:r>
              <a:endParaRPr b="1" sz="14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50" name="Google Shape;150;p6"/>
            <p:cNvSpPr/>
            <p:nvPr/>
          </p:nvSpPr>
          <p:spPr>
            <a:xfrm>
              <a:off x="7162900" y="2104"/>
              <a:ext cx="393886" cy="393886"/>
            </a:xfrm>
            <a:prstGeom prst="triangle">
              <a:avLst>
                <a:gd fmla="val 100000" name="adj"/>
              </a:avLst>
            </a:prstGeom>
            <a:solidFill>
              <a:srgbClr val="FE8F78">
                <a:alpha val="56862"/>
              </a:srgbClr>
            </a:solidFill>
            <a:ln cap="flat" cmpd="sng" w="12700">
              <a:solidFill>
                <a:srgbClr val="FE8F78">
                  <a:alpha val="56862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6"/>
            <p:cNvSpPr/>
            <p:nvPr/>
          </p:nvSpPr>
          <p:spPr>
            <a:xfrm rot="5400000">
              <a:off x="8256785" y="-460050"/>
              <a:ext cx="1389650" cy="2312347"/>
            </a:xfrm>
            <a:prstGeom prst="corner">
              <a:avLst>
                <a:gd fmla="val 16120" name="adj1"/>
                <a:gd fmla="val 16110" name="adj2"/>
              </a:avLst>
            </a:prstGeom>
            <a:solidFill>
              <a:srgbClr val="FE8F78">
                <a:alpha val="49803"/>
              </a:srgbClr>
            </a:solidFill>
            <a:ln cap="flat" cmpd="sng" w="12700">
              <a:solidFill>
                <a:srgbClr val="FE8F78">
                  <a:alpha val="4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6"/>
            <p:cNvSpPr/>
            <p:nvPr/>
          </p:nvSpPr>
          <p:spPr>
            <a:xfrm>
              <a:off x="8024818" y="230842"/>
              <a:ext cx="2087600" cy="18299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6"/>
            <p:cNvSpPr txBox="1"/>
            <p:nvPr/>
          </p:nvSpPr>
          <p:spPr>
            <a:xfrm>
              <a:off x="8024818" y="230842"/>
              <a:ext cx="2087600" cy="18299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Twentieth Century"/>
                <a:buNone/>
              </a:pPr>
              <a:r>
                <a:rPr b="1" i="0" lang="de-DE" sz="1800" u="none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List as an Output</a:t>
              </a:r>
              <a:endParaRPr/>
            </a:p>
            <a:p>
              <a:pPr indent="0" lvl="0" marL="0" marR="0" rtl="0" algn="l">
                <a:lnSpc>
                  <a:spcPct val="90000"/>
                </a:lnSpc>
                <a:spcBef>
                  <a:spcPts val="63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Twentieth Century"/>
                <a:buNone/>
              </a:pPr>
              <a:r>
                <a:rPr b="0" i="0" lang="de-DE" sz="1400" u="none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- The output is a dataframe of the closest matches in descending order.</a:t>
              </a:r>
              <a:endParaRPr/>
            </a:p>
            <a:p>
              <a:pPr indent="0" lvl="0" marL="0" marR="0" rtl="0" algn="l">
                <a:lnSpc>
                  <a:spcPct val="90000"/>
                </a:lnSpc>
                <a:spcBef>
                  <a:spcPts val="49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Twentieth Century"/>
                <a:buNone/>
              </a:pPr>
              <a:r>
                <a:rPr b="0" i="0" lang="de-DE" sz="1400" u="none">
                  <a:solidFill>
                    <a:schemeClr val="dk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- In the final dataframe result, the User can see additional information (e.g. species, personality etc.)</a:t>
              </a:r>
              <a:endParaRPr sz="14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7"/>
          <p:cNvSpPr/>
          <p:nvPr/>
        </p:nvSpPr>
        <p:spPr>
          <a:xfrm flipH="1" rot="10800000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rgbClr val="FE4A00">
                  <a:alpha val="27843"/>
                </a:srgbClr>
              </a:gs>
              <a:gs pos="14000">
                <a:srgbClr val="FE4A00">
                  <a:alpha val="27843"/>
                </a:srgbClr>
              </a:gs>
              <a:gs pos="100000">
                <a:srgbClr val="DA002F">
                  <a:alpha val="84705"/>
                </a:srgbClr>
              </a:gs>
            </a:gsLst>
            <a:lin ang="6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59" name="Google Shape;159;p7"/>
          <p:cNvSpPr/>
          <p:nvPr/>
        </p:nvSpPr>
        <p:spPr>
          <a:xfrm flipH="1">
            <a:off x="4038599" y="6400799"/>
            <a:ext cx="8153398" cy="456772"/>
          </a:xfrm>
          <a:prstGeom prst="rect">
            <a:avLst/>
          </a:prstGeom>
          <a:gradFill>
            <a:gsLst>
              <a:gs pos="0">
                <a:srgbClr val="D85FD4">
                  <a:alpha val="54901"/>
                </a:srgbClr>
              </a:gs>
              <a:gs pos="9000">
                <a:srgbClr val="D85FD4">
                  <a:alpha val="54901"/>
                </a:srgbClr>
              </a:gs>
              <a:gs pos="99000">
                <a:schemeClr val="accent2"/>
              </a:gs>
              <a:gs pos="100000">
                <a:schemeClr val="accent2"/>
              </a:gs>
            </a:gsLst>
            <a:lin ang="14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60" name="Google Shape;160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61" name="Google Shape;161;p7"/>
          <p:cNvSpPr/>
          <p:nvPr/>
        </p:nvSpPr>
        <p:spPr>
          <a:xfrm>
            <a:off x="-1" y="-15839"/>
            <a:ext cx="12203210" cy="1594273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14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62" name="Google Shape;162;p7"/>
          <p:cNvSpPr/>
          <p:nvPr/>
        </p:nvSpPr>
        <p:spPr>
          <a:xfrm>
            <a:off x="-11209" y="-15839"/>
            <a:ext cx="8126510" cy="1594273"/>
          </a:xfrm>
          <a:prstGeom prst="rect">
            <a:avLst/>
          </a:prstGeom>
          <a:gradFill>
            <a:gsLst>
              <a:gs pos="0">
                <a:srgbClr val="DA002F">
                  <a:alpha val="16862"/>
                </a:srgbClr>
              </a:gs>
              <a:gs pos="99000">
                <a:schemeClr val="accent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63" name="Google Shape;163;p7"/>
          <p:cNvSpPr/>
          <p:nvPr/>
        </p:nvSpPr>
        <p:spPr>
          <a:xfrm rot="5400000">
            <a:off x="3489113" y="-3047751"/>
            <a:ext cx="1594273" cy="7658101"/>
          </a:xfrm>
          <a:prstGeom prst="rect">
            <a:avLst/>
          </a:prstGeom>
          <a:gradFill>
            <a:gsLst>
              <a:gs pos="0">
                <a:srgbClr val="FE4A00">
                  <a:alpha val="0"/>
                </a:srgbClr>
              </a:gs>
              <a:gs pos="23000">
                <a:srgbClr val="FE4A00">
                  <a:alpha val="0"/>
                </a:srgbClr>
              </a:gs>
              <a:gs pos="99000">
                <a:srgbClr val="FF907A">
                  <a:alpha val="58823"/>
                </a:srgbClr>
              </a:gs>
              <a:gs pos="100000">
                <a:srgbClr val="FF907A">
                  <a:alpha val="58823"/>
                </a:srgbClr>
              </a:gs>
            </a:gsLst>
            <a:lin ang="156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64" name="Google Shape;164;p7"/>
          <p:cNvSpPr txBox="1"/>
          <p:nvPr>
            <p:ph type="title"/>
          </p:nvPr>
        </p:nvSpPr>
        <p:spPr>
          <a:xfrm>
            <a:off x="1093694" y="322727"/>
            <a:ext cx="6717553" cy="99209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</a:pPr>
            <a:r>
              <a:rPr lang="de-DE" sz="3200">
                <a:solidFill>
                  <a:schemeClr val="lt1"/>
                </a:solidFill>
              </a:rPr>
              <a:t>USER INPUT &amp; OUTPUT </a:t>
            </a:r>
            <a:endParaRPr/>
          </a:p>
        </p:txBody>
      </p:sp>
      <p:pic>
        <p:nvPicPr>
          <p:cNvPr descr="Ein Bild, das Text enthält.&#10;&#10;Automatisch generierte Beschreibung" id="165" name="Google Shape;16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58420" y="2230429"/>
            <a:ext cx="2589965" cy="392418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in Bild, das Text enthält.&#10;&#10;Automatisch generierte Beschreibung" id="166" name="Google Shape;166;p7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43617" y="2190153"/>
            <a:ext cx="2589965" cy="392418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in Bild, das Text, orange, Mobiltelefon enthält.&#10;&#10;Automatisch generierte Beschreibung" id="167" name="Google Shape;167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7858" y="2230856"/>
            <a:ext cx="2606359" cy="3949028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7"/>
          <p:cNvSpPr/>
          <p:nvPr/>
        </p:nvSpPr>
        <p:spPr>
          <a:xfrm>
            <a:off x="5333582" y="3429000"/>
            <a:ext cx="1478537" cy="723247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69" name="Google Shape;169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224097" y="2165314"/>
            <a:ext cx="2610045" cy="39490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8"/>
          <p:cNvSpPr/>
          <p:nvPr/>
        </p:nvSpPr>
        <p:spPr>
          <a:xfrm flipH="1" rot="10800000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rgbClr val="FE4A00">
                  <a:alpha val="27843"/>
                </a:srgbClr>
              </a:gs>
              <a:gs pos="14000">
                <a:srgbClr val="FE4A00">
                  <a:alpha val="27843"/>
                </a:srgbClr>
              </a:gs>
              <a:gs pos="100000">
                <a:srgbClr val="DA002F">
                  <a:alpha val="84705"/>
                </a:srgbClr>
              </a:gs>
            </a:gsLst>
            <a:lin ang="6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5" name="Google Shape;175;p8"/>
          <p:cNvSpPr/>
          <p:nvPr/>
        </p:nvSpPr>
        <p:spPr>
          <a:xfrm flipH="1">
            <a:off x="4038599" y="6400799"/>
            <a:ext cx="8153398" cy="456772"/>
          </a:xfrm>
          <a:prstGeom prst="rect">
            <a:avLst/>
          </a:prstGeom>
          <a:gradFill>
            <a:gsLst>
              <a:gs pos="0">
                <a:srgbClr val="D85FD4">
                  <a:alpha val="54901"/>
                </a:srgbClr>
              </a:gs>
              <a:gs pos="9000">
                <a:srgbClr val="D85FD4">
                  <a:alpha val="54901"/>
                </a:srgbClr>
              </a:gs>
              <a:gs pos="99000">
                <a:schemeClr val="accent2"/>
              </a:gs>
              <a:gs pos="100000">
                <a:schemeClr val="accent2"/>
              </a:gs>
            </a:gsLst>
            <a:lin ang="14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6" name="Google Shape;176;p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7" name="Google Shape;177;p8"/>
          <p:cNvSpPr txBox="1"/>
          <p:nvPr>
            <p:ph type="title"/>
          </p:nvPr>
        </p:nvSpPr>
        <p:spPr>
          <a:xfrm>
            <a:off x="1425794" y="-807917"/>
            <a:ext cx="4372550" cy="251843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wentieth Century"/>
              <a:buNone/>
            </a:pPr>
            <a:r>
              <a:rPr lang="de-DE" sz="4000"/>
              <a:t>FUTURE FEATURES </a:t>
            </a:r>
            <a:endParaRPr/>
          </a:p>
        </p:txBody>
      </p:sp>
      <p:sp>
        <p:nvSpPr>
          <p:cNvPr id="178" name="Google Shape;178;p8"/>
          <p:cNvSpPr/>
          <p:nvPr/>
        </p:nvSpPr>
        <p:spPr>
          <a:xfrm flipH="1" rot="10800000">
            <a:off x="-2" y="4022220"/>
            <a:ext cx="12192002" cy="2838735"/>
          </a:xfrm>
          <a:prstGeom prst="rect">
            <a:avLst/>
          </a:prstGeom>
          <a:gradFill>
            <a:gsLst>
              <a:gs pos="0">
                <a:schemeClr val="accent6"/>
              </a:gs>
              <a:gs pos="8000">
                <a:schemeClr val="accent6"/>
              </a:gs>
              <a:gs pos="100000">
                <a:srgbClr val="DA002F">
                  <a:alpha val="89803"/>
                </a:srgbClr>
              </a:gs>
            </a:gsLst>
            <a:lin ang="4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79" name="Google Shape;179;p8"/>
          <p:cNvSpPr/>
          <p:nvPr/>
        </p:nvSpPr>
        <p:spPr>
          <a:xfrm flipH="1" rot="10800000">
            <a:off x="4038600" y="4022219"/>
            <a:ext cx="8153400" cy="2838736"/>
          </a:xfrm>
          <a:prstGeom prst="rect">
            <a:avLst/>
          </a:prstGeom>
          <a:gradFill>
            <a:gsLst>
              <a:gs pos="0">
                <a:srgbClr val="FF4F74">
                  <a:alpha val="0"/>
                </a:srgbClr>
              </a:gs>
              <a:gs pos="99000">
                <a:srgbClr val="92248E">
                  <a:alpha val="93725"/>
                </a:srgbClr>
              </a:gs>
              <a:gs pos="100000">
                <a:srgbClr val="92248E">
                  <a:alpha val="93725"/>
                </a:srgbClr>
              </a:gs>
            </a:gsLst>
            <a:lin ang="17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80" name="Google Shape;180;p8"/>
          <p:cNvSpPr/>
          <p:nvPr/>
        </p:nvSpPr>
        <p:spPr>
          <a:xfrm flipH="1" rot="10800000">
            <a:off x="0" y="4016759"/>
            <a:ext cx="8441142" cy="2389939"/>
          </a:xfrm>
          <a:prstGeom prst="rect">
            <a:avLst/>
          </a:prstGeom>
          <a:gradFill>
            <a:gsLst>
              <a:gs pos="0">
                <a:srgbClr val="FF907A">
                  <a:alpha val="42745"/>
                </a:srgbClr>
              </a:gs>
              <a:gs pos="72000">
                <a:srgbClr val="DA002F">
                  <a:alpha val="0"/>
                </a:srgbClr>
              </a:gs>
              <a:gs pos="100000">
                <a:srgbClr val="DA002F">
                  <a:alpha val="0"/>
                </a:srgbClr>
              </a:gs>
            </a:gsLst>
            <a:lin ang="186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descr="Ein Bild, das Karte enthält.&#10;&#10;Automatisch generierte Beschreibung" id="181" name="Google Shape;181;p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58088" y="706732"/>
            <a:ext cx="3593393" cy="544453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8"/>
          <p:cNvSpPr txBox="1"/>
          <p:nvPr/>
        </p:nvSpPr>
        <p:spPr>
          <a:xfrm>
            <a:off x="1425800" y="1892088"/>
            <a:ext cx="40677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317500" lvl="0" marL="457200" marR="0" rtl="0" algn="l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wentieth Century"/>
              <a:buChar char="●"/>
            </a:pPr>
            <a:r>
              <a:rPr lang="de-D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allow a vet to register new pets to the DataFrame</a:t>
            </a:r>
            <a:endParaRPr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-317500" lvl="0" marL="457200" marR="0" rtl="0" algn="l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wentieth Century"/>
              <a:buChar char="●"/>
            </a:pPr>
            <a:r>
              <a:rPr lang="de-D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Additional geographical filter: find the closest vet in your area</a:t>
            </a:r>
            <a:endParaRPr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50">
              <a:solidFill>
                <a:srgbClr val="1B1B1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1B1B1B"/>
              </a:solidFill>
              <a:highlight>
                <a:srgbClr val="E9E9E9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radientRiseVTI">
  <a:themeElements>
    <a:clrScheme name="GradientRise">
      <a:dk1>
        <a:srgbClr val="000000"/>
      </a:dk1>
      <a:lt1>
        <a:srgbClr val="FFFFFF"/>
      </a:lt1>
      <a:dk2>
        <a:srgbClr val="3C0F3A"/>
      </a:dk2>
      <a:lt2>
        <a:srgbClr val="F1F2F2"/>
      </a:lt2>
      <a:accent1>
        <a:srgbClr val="A6025C"/>
      </a:accent1>
      <a:accent2>
        <a:srgbClr val="92248E"/>
      </a:accent2>
      <a:accent3>
        <a:srgbClr val="DE95C4"/>
      </a:accent3>
      <a:accent4>
        <a:srgbClr val="FE4A00"/>
      </a:accent4>
      <a:accent5>
        <a:srgbClr val="DA002F"/>
      </a:accent5>
      <a:accent6>
        <a:srgbClr val="FF907A"/>
      </a:accent6>
      <a:hlink>
        <a:srgbClr val="CA71E4"/>
      </a:hlink>
      <a:folHlink>
        <a:srgbClr val="E45E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2021-03-27T19:47:21Z</dcterms:created>
  <dc:creator>Johanna Passlick</dc:creator>
</cp:coreProperties>
</file>